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7" r:id="rId2"/>
    <p:sldId id="257" r:id="rId3"/>
    <p:sldId id="259" r:id="rId4"/>
    <p:sldId id="263" r:id="rId5"/>
    <p:sldId id="267" r:id="rId6"/>
    <p:sldId id="270" r:id="rId7"/>
    <p:sldId id="275" r:id="rId8"/>
    <p:sldId id="276" r:id="rId9"/>
    <p:sldId id="256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45"/>
  </p:normalViewPr>
  <p:slideViewPr>
    <p:cSldViewPr snapToGrid="0">
      <p:cViewPr varScale="1">
        <p:scale>
          <a:sx n="113" d="100"/>
          <a:sy n="113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BEEFF-5860-4642-A9E4-EC3CCC02BB75}" type="datetimeFigureOut">
              <a:rPr lang="es-CO" smtClean="0"/>
              <a:t>2/10/26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31397-6F54-465D-BC2B-79F1D16E5A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111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8e7188bb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8e7188bb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9FB22EB3-F5ED-2881-4E12-32F436CE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8e7188bba_0_17:notes">
            <a:extLst>
              <a:ext uri="{FF2B5EF4-FFF2-40B4-BE49-F238E27FC236}">
                <a16:creationId xmlns:a16="http://schemas.microsoft.com/office/drawing/2014/main" id="{7C3E81B9-7DD5-1E78-B8F6-E33D8DB33A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8e7188bba_0_17:notes">
            <a:extLst>
              <a:ext uri="{FF2B5EF4-FFF2-40B4-BE49-F238E27FC236}">
                <a16:creationId xmlns:a16="http://schemas.microsoft.com/office/drawing/2014/main" id="{5D2505AC-4D03-C953-CB66-32AA69BA59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0979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8e7188bb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8e7188bb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8e7188bb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8e7188bba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8e7188bba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f8e7188bba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40C6397D-3FF8-5971-A973-E2A7BE9B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8e7188bba_0_17:notes">
            <a:extLst>
              <a:ext uri="{FF2B5EF4-FFF2-40B4-BE49-F238E27FC236}">
                <a16:creationId xmlns:a16="http://schemas.microsoft.com/office/drawing/2014/main" id="{3C0EEFFB-9BD1-E7CA-9276-0396A706F2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8e7188bba_0_17:notes">
            <a:extLst>
              <a:ext uri="{FF2B5EF4-FFF2-40B4-BE49-F238E27FC236}">
                <a16:creationId xmlns:a16="http://schemas.microsoft.com/office/drawing/2014/main" id="{52D4C377-E55C-7A47-D62E-2CDC0BE0E9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5761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5D332-C5DB-6F42-18A5-2B01CDE83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B2E51A-F3F4-0D4E-014C-00D9860B8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CBAFE1-FA6B-2FBF-774E-282D4A3A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BFD824-0C74-8F63-D1EC-8F7F0530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7A4BBC-02BE-7CD8-6438-DC11E291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747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62063-4031-84B3-4994-A0AB973E2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D2426-23EB-C1D2-8E5F-A1E15D940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2EB483-CD9A-F137-1A61-F468A2A59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867FAB-3FC0-0A3B-D88B-55297C960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3B8891-EC4D-757D-2440-06356C84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139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B0DA3-15C4-A1A7-0CB5-4A200A040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1529FE-F450-B6F4-CB69-C3F594CAB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663F88-4C04-8B4F-EA6A-ABBBC13F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D3521B-9E03-60E5-5F3C-9D2E8D75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6234B6-9A56-D8CD-0A0B-363424DFB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934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2A9B4-96B4-056B-3EBF-102BCDE78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952CB-ECA5-9826-A22B-863441DE9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880AC6-17A3-DD96-9A2C-94DA293D2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560F87-D786-3476-BE31-237CC03BF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1F5D17-8EB6-9C0C-61EB-C337AB79A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3625FD-D5E3-9AC7-FAAC-7E4E6278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4088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5E231-41A5-7E07-2DA1-A1FB322C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DDA156-5CBA-2A44-8C8B-A1318CBB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3FC625-6CAD-E361-1E82-E98335A20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81ACB6-5C23-C66A-9B38-794075CCD9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A3F0BD-52A6-60B3-3BAE-1B04B250B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4FBA5F9-7AAC-5A3E-59E6-32BBF4D9F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F02B14-5F9A-0505-6D09-73821089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1F153D5-90C1-D8E3-8E41-1EEEDFC9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177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475EC-D5DD-84FC-2160-EB884071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21BC80-EA6E-6E8B-1C47-777C223CF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99E6A4-10F4-B8A9-39D1-8233F5E22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44738D-5750-FE3E-6F55-1C2E71B10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545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72703E-5FC0-6B90-EB3F-73E3535C8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9D6825-3820-4500-EA05-C7813D9E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0DD03E-652D-885B-2D65-6151762EC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569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96CAF-7DDD-030B-9F3D-E2D0F4385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8AEC95-C1CD-0AB5-E03B-2E907952E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7C6848-65A4-455E-24D8-D10954BFD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4783FA-0928-BA21-826D-258A8DCD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2CE638-D80A-25F7-2C0B-47456C626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D07290-9D73-98E9-8712-36A27FC3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854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53BBD-DFE9-9C30-F3F7-6925EDEA6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692B822-8DC0-2D3C-7135-1250E1CB0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EF43DA-F8FC-2B58-5211-B2819C31E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2533A3-9614-4385-3628-FC493208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BA8B61-72CE-D209-7135-6FABF77D7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60BC01-5B6C-C533-0C07-6F9525C3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785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8ACD2-4B62-90AA-46EA-E3CD80636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0AB2D2-6CC7-4E5E-8F79-A8F4DE0F9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A5BB92-3E3E-11DA-FEB2-F808AD728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552FA3-0C2C-5F09-3C21-2BA75A417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896B74-9AE6-3065-21CA-B91393A24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8563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0906A3-18A3-1E68-95AF-A59381B0E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4DF914-EB83-2FC0-4A9D-3D7CE6053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BDE693-914F-C18C-B9C1-CA75E056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8891F3-0A48-D176-66A1-25F5E6D8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FCC756-4ED0-B68F-C3A1-7259174F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8384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511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56E829D-4BF1-1DCC-5AE0-195C3562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ADA41D-1AAA-2439-7FD9-4A44F0CC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8E0C4E-664F-36DA-4558-DCB5C815C9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B918E-70DC-48DB-8F70-D13A6EFEA4FA}" type="datetimeFigureOut">
              <a:rPr lang="es-CO" smtClean="0"/>
              <a:t>2/10/26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23E6C-D45B-3F22-73D3-AA761817C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710048-BD43-2BDB-C16C-02453D3AD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9ED9D-7F3B-4B8E-A13F-B6C905592B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203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339FC-D81F-EAAA-5840-72199DD4C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82BE8-6887-D170-C10A-38A6FEF52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9493"/>
            <a:ext cx="9144000" cy="2387600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F54013-5E51-54A1-1AA3-FA5061DFD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39168"/>
            <a:ext cx="9144000" cy="1655762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683D0B5-EBFA-B407-D53F-F5CA4967B2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" t="15081" r="1949" b="6645"/>
          <a:stretch/>
        </p:blipFill>
        <p:spPr>
          <a:xfrm>
            <a:off x="-1" y="-1"/>
            <a:ext cx="12456723" cy="666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2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Captura de pantalla 2026-09-19 a la(s) 10.47.30 a.m.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500" y="188600"/>
            <a:ext cx="10403355" cy="5028667"/>
          </a:xfrm>
          <a:prstGeom prst="rect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415600" y="427700"/>
            <a:ext cx="11360800" cy="76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990"/>
            </a:pPr>
            <a:r>
              <a:rPr lang="es" sz="3573" dirty="0">
                <a:solidFill>
                  <a:srgbClr val="12263A"/>
                </a:solidFill>
              </a:rPr>
              <a:t>INTRODUCCIÓN</a:t>
            </a:r>
            <a:br>
              <a:rPr lang="es" sz="3573" dirty="0">
                <a:solidFill>
                  <a:srgbClr val="12263A"/>
                </a:solidFill>
              </a:rPr>
            </a:br>
            <a:endParaRPr sz="3360" dirty="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467" y="6606152"/>
            <a:ext cx="17997928" cy="3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5886967" y="2401765"/>
            <a:ext cx="533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 dirty="0">
              <a:solidFill>
                <a:srgbClr val="1155CC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DA9808-D401-F9F6-C369-CF53687E1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621126"/>
            <a:ext cx="11360800" cy="4555200"/>
          </a:xfrm>
        </p:spPr>
        <p:txBody>
          <a:bodyPr/>
          <a:lstStyle/>
          <a:p>
            <a:r>
              <a:rPr lang="es-MX" dirty="0"/>
              <a:t>Cáncer de próstata </a:t>
            </a:r>
            <a:r>
              <a:rPr lang="es-MX" dirty="0" err="1"/>
              <a:t>oligometastásico</a:t>
            </a:r>
            <a:r>
              <a:rPr lang="es-MX" dirty="0"/>
              <a:t> (≤ 5 metástasis)</a:t>
            </a:r>
          </a:p>
          <a:p>
            <a:endParaRPr lang="es-MX" dirty="0"/>
          </a:p>
          <a:p>
            <a:r>
              <a:rPr lang="es-MX" dirty="0"/>
              <a:t>Tratar el primario:</a:t>
            </a:r>
          </a:p>
          <a:p>
            <a:pPr lvl="1"/>
            <a:r>
              <a:rPr lang="es-MX" dirty="0"/>
              <a:t>Disminuye siembra continua</a:t>
            </a:r>
          </a:p>
          <a:p>
            <a:pPr lvl="1"/>
            <a:r>
              <a:rPr lang="es-MX" dirty="0"/>
              <a:t>Reduce síntomas locales</a:t>
            </a:r>
          </a:p>
          <a:p>
            <a:pPr lvl="1"/>
            <a:r>
              <a:rPr lang="es-MX" dirty="0"/>
              <a:t>Tejido para estudios moleculares</a:t>
            </a:r>
            <a:endParaRPr lang="es-CO" dirty="0"/>
          </a:p>
        </p:txBody>
      </p:sp>
      <p:sp>
        <p:nvSpPr>
          <p:cNvPr id="6" name="Google Shape;96;p18">
            <a:extLst>
              <a:ext uri="{FF2B5EF4-FFF2-40B4-BE49-F238E27FC236}">
                <a16:creationId xmlns:a16="http://schemas.microsoft.com/office/drawing/2014/main" id="{6AC065A3-3BEF-25E2-4570-1739BAB98D78}"/>
              </a:ext>
            </a:extLst>
          </p:cNvPr>
          <p:cNvSpPr txBox="1">
            <a:spLocks/>
          </p:cNvSpPr>
          <p:nvPr/>
        </p:nvSpPr>
        <p:spPr>
          <a:xfrm>
            <a:off x="473367" y="4848474"/>
            <a:ext cx="11360800" cy="158182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s-MX" dirty="0">
                <a:solidFill>
                  <a:schemeClr val="dk1"/>
                </a:solidFill>
              </a:rPr>
              <a:t>Pregunta: ¿La prostatectomía radical (PR) + terapia sistémica (TS) reduce la mortalidad cáncer específica en Ca de próstata </a:t>
            </a:r>
            <a:r>
              <a:rPr lang="es-MX" dirty="0" err="1">
                <a:solidFill>
                  <a:schemeClr val="dk1"/>
                </a:solidFill>
              </a:rPr>
              <a:t>oligometastásico</a:t>
            </a:r>
            <a:r>
              <a:rPr lang="es-MX" dirty="0">
                <a:solidFill>
                  <a:schemeClr val="dk1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>
          <a:extLst>
            <a:ext uri="{FF2B5EF4-FFF2-40B4-BE49-F238E27FC236}">
              <a16:creationId xmlns:a16="http://schemas.microsoft.com/office/drawing/2014/main" id="{DAA96750-F8E1-0E13-1BA8-2913177EF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>
            <a:extLst>
              <a:ext uri="{FF2B5EF4-FFF2-40B4-BE49-F238E27FC236}">
                <a16:creationId xmlns:a16="http://schemas.microsoft.com/office/drawing/2014/main" id="{00F150D5-4098-42DD-9F79-E4B1311623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427700"/>
            <a:ext cx="11360800" cy="76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990"/>
            </a:pPr>
            <a:r>
              <a:rPr lang="es-MX" sz="3573" dirty="0">
                <a:solidFill>
                  <a:srgbClr val="12263A"/>
                </a:solidFill>
              </a:rPr>
              <a:t>METODOLOGÍA</a:t>
            </a:r>
            <a:endParaRPr sz="3573" dirty="0">
              <a:solidFill>
                <a:srgbClr val="12263A"/>
              </a:solidFill>
            </a:endParaRPr>
          </a:p>
          <a:p>
            <a:pPr>
              <a:buSzPts val="990"/>
            </a:pPr>
            <a:endParaRPr sz="3360" dirty="0"/>
          </a:p>
        </p:txBody>
      </p:sp>
      <p:pic>
        <p:nvPicPr>
          <p:cNvPr id="78" name="Google Shape;78;p16">
            <a:extLst>
              <a:ext uri="{FF2B5EF4-FFF2-40B4-BE49-F238E27FC236}">
                <a16:creationId xmlns:a16="http://schemas.microsoft.com/office/drawing/2014/main" id="{C35B8D99-2DF5-EC33-46C3-83B8F38ADF8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467" y="6606152"/>
            <a:ext cx="17997928" cy="3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>
            <a:extLst>
              <a:ext uri="{FF2B5EF4-FFF2-40B4-BE49-F238E27FC236}">
                <a16:creationId xmlns:a16="http://schemas.microsoft.com/office/drawing/2014/main" id="{38E25AC8-D451-FC68-7543-26BE568E9594}"/>
              </a:ext>
            </a:extLst>
          </p:cNvPr>
          <p:cNvSpPr txBox="1"/>
          <p:nvPr/>
        </p:nvSpPr>
        <p:spPr>
          <a:xfrm>
            <a:off x="5886967" y="2401765"/>
            <a:ext cx="533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 dirty="0">
              <a:solidFill>
                <a:srgbClr val="1155CC"/>
              </a:solidFill>
            </a:endParaRPr>
          </a:p>
        </p:txBody>
      </p:sp>
      <p:sp>
        <p:nvSpPr>
          <p:cNvPr id="2" name="Google Shape;96;p18">
            <a:extLst>
              <a:ext uri="{FF2B5EF4-FFF2-40B4-BE49-F238E27FC236}">
                <a16:creationId xmlns:a16="http://schemas.microsoft.com/office/drawing/2014/main" id="{3128B46F-ACE0-DCB1-8883-E47C409202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3367" y="1847174"/>
            <a:ext cx="11360800" cy="291080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77500" lnSpcReduction="20000"/>
          </a:bodyPr>
          <a:lstStyle/>
          <a:p>
            <a:pPr marL="457200" indent="-457200" algn="just">
              <a:spcAft>
                <a:spcPts val="1600"/>
              </a:spcAft>
            </a:pPr>
            <a:r>
              <a:rPr lang="es" dirty="0">
                <a:solidFill>
                  <a:schemeClr val="dk1"/>
                </a:solidFill>
              </a:rPr>
              <a:t>Ensayo clínico,  aleatorizado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Abierto ,  1:1   ,  PR + TS vs TS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39 centros europeos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Mayo 2015 – Noviembre 2018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Análisis por intención a tratar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500 casos </a:t>
            </a:r>
            <a:r>
              <a:rPr lang="es-MX" dirty="0">
                <a:solidFill>
                  <a:schemeClr val="dk1"/>
                </a:solidFill>
                <a:sym typeface="Wingdings" panose="05000000000000000000" pitchFamily="2" charset="2"/>
              </a:rPr>
              <a:t>  reclutados: 132 (26%)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" name="Google Shape;96;p18">
            <a:extLst>
              <a:ext uri="{FF2B5EF4-FFF2-40B4-BE49-F238E27FC236}">
                <a16:creationId xmlns:a16="http://schemas.microsoft.com/office/drawing/2014/main" id="{A3435FFA-0B11-700A-D367-BCEA0F5AC93E}"/>
              </a:ext>
            </a:extLst>
          </p:cNvPr>
          <p:cNvSpPr txBox="1">
            <a:spLocks/>
          </p:cNvSpPr>
          <p:nvPr/>
        </p:nvSpPr>
        <p:spPr>
          <a:xfrm>
            <a:off x="473367" y="4848473"/>
            <a:ext cx="11360800" cy="189328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10000"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600"/>
              </a:spcAft>
              <a:buNone/>
            </a:pPr>
            <a:r>
              <a:rPr lang="es-MX" dirty="0">
                <a:solidFill>
                  <a:schemeClr val="dk1"/>
                </a:solidFill>
              </a:rPr>
              <a:t>Criterios de inclusión: 	- </a:t>
            </a:r>
            <a:r>
              <a:rPr lang="es-MX" dirty="0" err="1">
                <a:solidFill>
                  <a:schemeClr val="dk1"/>
                </a:solidFill>
              </a:rPr>
              <a:t>Oligometastastásico</a:t>
            </a:r>
            <a:r>
              <a:rPr lang="es-MX" dirty="0">
                <a:solidFill>
                  <a:schemeClr val="dk1"/>
                </a:solidFill>
              </a:rPr>
              <a:t> </a:t>
            </a:r>
            <a:r>
              <a:rPr lang="es-MX" dirty="0"/>
              <a:t>≤ 5 metástasis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es-MX" dirty="0">
                <a:solidFill>
                  <a:schemeClr val="dk1"/>
                </a:solidFill>
              </a:rPr>
              <a:t>				- Imagen: TAC, RM o PET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es-MX" dirty="0">
                <a:solidFill>
                  <a:schemeClr val="dk1"/>
                </a:solidFill>
              </a:rPr>
              <a:t>				 - PSA &lt; 200 ng/ml</a:t>
            </a:r>
          </a:p>
        </p:txBody>
      </p:sp>
    </p:spTree>
    <p:extLst>
      <p:ext uri="{BB962C8B-B14F-4D97-AF65-F5344CB8AC3E}">
        <p14:creationId xmlns:p14="http://schemas.microsoft.com/office/powerpoint/2010/main" val="112212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111917" y="1076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s" dirty="0"/>
              <a:t>Resultados:</a:t>
            </a:r>
            <a:endParaRPr dirty="0"/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467" y="6606152"/>
            <a:ext cx="17997928" cy="37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24"/>
          <p:cNvCxnSpPr/>
          <p:nvPr/>
        </p:nvCxnSpPr>
        <p:spPr>
          <a:xfrm>
            <a:off x="6007700" y="5174267"/>
            <a:ext cx="2780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" name="Google Shape;154;p24"/>
          <p:cNvCxnSpPr/>
          <p:nvPr/>
        </p:nvCxnSpPr>
        <p:spPr>
          <a:xfrm>
            <a:off x="6007700" y="5303067"/>
            <a:ext cx="2780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" name="Grupo 3">
            <a:extLst>
              <a:ext uri="{FF2B5EF4-FFF2-40B4-BE49-F238E27FC236}">
                <a16:creationId xmlns:a16="http://schemas.microsoft.com/office/drawing/2014/main" id="{0E9FD178-0DC3-929E-EB0A-2EC9C9DD23DB}"/>
              </a:ext>
            </a:extLst>
          </p:cNvPr>
          <p:cNvGrpSpPr/>
          <p:nvPr/>
        </p:nvGrpSpPr>
        <p:grpSpPr>
          <a:xfrm>
            <a:off x="294468" y="865831"/>
            <a:ext cx="4169044" cy="5992169"/>
            <a:chOff x="2979916" y="75418"/>
            <a:chExt cx="3709115" cy="6707165"/>
          </a:xfrm>
        </p:grpSpPr>
        <p:pic>
          <p:nvPicPr>
            <p:cNvPr id="140" name="Google Shape;140;p24" title="Captura de pantalla 2026-09-19 a la(s) 2.47.44 p.m.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79916" y="75418"/>
              <a:ext cx="3709115" cy="670716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3" name="Google Shape;143;p24"/>
            <p:cNvCxnSpPr/>
            <p:nvPr/>
          </p:nvCxnSpPr>
          <p:spPr>
            <a:xfrm>
              <a:off x="3115467" y="1116200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24"/>
            <p:cNvCxnSpPr/>
            <p:nvPr/>
          </p:nvCxnSpPr>
          <p:spPr>
            <a:xfrm>
              <a:off x="3115467" y="1263233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24"/>
            <p:cNvCxnSpPr/>
            <p:nvPr/>
          </p:nvCxnSpPr>
          <p:spPr>
            <a:xfrm>
              <a:off x="3115467" y="1511100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24"/>
            <p:cNvCxnSpPr/>
            <p:nvPr/>
          </p:nvCxnSpPr>
          <p:spPr>
            <a:xfrm>
              <a:off x="3140917" y="2145900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24"/>
            <p:cNvCxnSpPr/>
            <p:nvPr/>
          </p:nvCxnSpPr>
          <p:spPr>
            <a:xfrm>
              <a:off x="3140917" y="2562433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24"/>
            <p:cNvCxnSpPr/>
            <p:nvPr/>
          </p:nvCxnSpPr>
          <p:spPr>
            <a:xfrm>
              <a:off x="3140917" y="3078167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24"/>
            <p:cNvCxnSpPr/>
            <p:nvPr/>
          </p:nvCxnSpPr>
          <p:spPr>
            <a:xfrm>
              <a:off x="3115451" y="3593900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24"/>
            <p:cNvCxnSpPr/>
            <p:nvPr/>
          </p:nvCxnSpPr>
          <p:spPr>
            <a:xfrm>
              <a:off x="3115451" y="5041900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24"/>
            <p:cNvCxnSpPr/>
            <p:nvPr/>
          </p:nvCxnSpPr>
          <p:spPr>
            <a:xfrm>
              <a:off x="3140900" y="5572500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24"/>
            <p:cNvCxnSpPr/>
            <p:nvPr/>
          </p:nvCxnSpPr>
          <p:spPr>
            <a:xfrm>
              <a:off x="3140884" y="6455367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24"/>
            <p:cNvCxnSpPr/>
            <p:nvPr/>
          </p:nvCxnSpPr>
          <p:spPr>
            <a:xfrm>
              <a:off x="3085484" y="4258467"/>
              <a:ext cx="3438000" cy="48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56" name="Google Shape;156;p24"/>
          <p:cNvCxnSpPr/>
          <p:nvPr/>
        </p:nvCxnSpPr>
        <p:spPr>
          <a:xfrm rot="10800000" flipH="1">
            <a:off x="3200500" y="3203467"/>
            <a:ext cx="200400" cy="84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1;p26" title="Captura de pantalla 2026-09-19 a la(s) 2.49.04 p.m..png">
            <a:extLst>
              <a:ext uri="{FF2B5EF4-FFF2-40B4-BE49-F238E27FC236}">
                <a16:creationId xmlns:a16="http://schemas.microsoft.com/office/drawing/2014/main" id="{2D974DAE-71B9-4614-95A1-980769D856E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4477" y="984481"/>
            <a:ext cx="6986175" cy="44547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6;p18">
            <a:extLst>
              <a:ext uri="{FF2B5EF4-FFF2-40B4-BE49-F238E27FC236}">
                <a16:creationId xmlns:a16="http://schemas.microsoft.com/office/drawing/2014/main" id="{710075E8-01C8-93AB-67F0-54CC425DD137}"/>
              </a:ext>
            </a:extLst>
          </p:cNvPr>
          <p:cNvSpPr txBox="1">
            <a:spLocks/>
          </p:cNvSpPr>
          <p:nvPr/>
        </p:nvSpPr>
        <p:spPr>
          <a:xfrm>
            <a:off x="4644439" y="5431867"/>
            <a:ext cx="7189727" cy="130989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es-MX" dirty="0">
                <a:solidFill>
                  <a:schemeClr val="dk1"/>
                </a:solidFill>
              </a:rPr>
              <a:t>SUPERVIVENCIA CÁNCER ESPECÍFICA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173F01E-7D26-19C0-3EEA-D8C4967A1495}"/>
              </a:ext>
            </a:extLst>
          </p:cNvPr>
          <p:cNvSpPr/>
          <p:nvPr/>
        </p:nvSpPr>
        <p:spPr>
          <a:xfrm>
            <a:off x="6096000" y="1286369"/>
            <a:ext cx="1265695" cy="5092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7" title="Captura de pantalla 2026-09-19 a la(s) 2.49.48 p.m..png"/>
          <p:cNvPicPr preferRelativeResize="0"/>
          <p:nvPr/>
        </p:nvPicPr>
        <p:blipFill rotWithShape="1">
          <a:blip r:embed="rId3">
            <a:alphaModFix/>
          </a:blip>
          <a:srcRect b="51100"/>
          <a:stretch/>
        </p:blipFill>
        <p:spPr>
          <a:xfrm>
            <a:off x="72842" y="1083167"/>
            <a:ext cx="5895268" cy="3735143"/>
          </a:xfrm>
          <a:prstGeom prst="rect">
            <a:avLst/>
          </a:prstGeom>
          <a:noFill/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4" name="Google Shape;18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4467" y="6606152"/>
            <a:ext cx="17997928" cy="37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 title="Captura de pantalla 2026-09-21 a la(s) 10.09.27 p.m.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001" y="2394861"/>
            <a:ext cx="5895268" cy="3804535"/>
          </a:xfrm>
          <a:prstGeom prst="rect">
            <a:avLst/>
          </a:prstGeom>
          <a:noFill/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7" name="Google Shape;187;p27"/>
          <p:cNvSpPr txBox="1"/>
          <p:nvPr/>
        </p:nvSpPr>
        <p:spPr>
          <a:xfrm>
            <a:off x="236733" y="492867"/>
            <a:ext cx="3785200" cy="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O" sz="1733" dirty="0">
                <a:solidFill>
                  <a:schemeClr val="dk2"/>
                </a:solidFill>
              </a:rPr>
              <a:t>PROGRESIÓN CLÍNICA</a:t>
            </a:r>
          </a:p>
        </p:txBody>
      </p:sp>
      <p:sp>
        <p:nvSpPr>
          <p:cNvPr id="188" name="Google Shape;188;p27"/>
          <p:cNvSpPr txBox="1"/>
          <p:nvPr/>
        </p:nvSpPr>
        <p:spPr>
          <a:xfrm>
            <a:off x="6096000" y="1975717"/>
            <a:ext cx="3785200" cy="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O" sz="1733" dirty="0">
                <a:solidFill>
                  <a:schemeClr val="dk2"/>
                </a:solidFill>
              </a:rPr>
              <a:t>SUPERVIVENCIA GLOBAL </a:t>
            </a:r>
          </a:p>
        </p:txBody>
      </p:sp>
      <p:sp>
        <p:nvSpPr>
          <p:cNvPr id="189" name="Google Shape;189;p27"/>
          <p:cNvSpPr/>
          <p:nvPr/>
        </p:nvSpPr>
        <p:spPr>
          <a:xfrm>
            <a:off x="1792933" y="1020967"/>
            <a:ext cx="336400" cy="124400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90" name="Google Shape;190;p27"/>
          <p:cNvSpPr/>
          <p:nvPr/>
        </p:nvSpPr>
        <p:spPr>
          <a:xfrm>
            <a:off x="7611533" y="4498767"/>
            <a:ext cx="336400" cy="124400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92" name="Google Shape;192;p27"/>
          <p:cNvSpPr txBox="1"/>
          <p:nvPr/>
        </p:nvSpPr>
        <p:spPr>
          <a:xfrm>
            <a:off x="7611533" y="3965568"/>
            <a:ext cx="4000000" cy="553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s" sz="867">
                <a:solidFill>
                  <a:srgbClr val="1E2A36"/>
                </a:solidFill>
              </a:rPr>
              <a:t>81% vs 74% a 5 años</a:t>
            </a:r>
            <a:endParaRPr sz="867">
              <a:solidFill>
                <a:srgbClr val="1E2A36"/>
              </a:solidFill>
            </a:endParaRPr>
          </a:p>
          <a:p>
            <a:pPr>
              <a:lnSpc>
                <a:spcPct val="115000"/>
              </a:lnSpc>
            </a:pPr>
            <a:r>
              <a:rPr lang="es" sz="867">
                <a:solidFill>
                  <a:srgbClr val="1E2A36"/>
                </a:solidFill>
              </a:rPr>
              <a:t>HR 0.55; IC95% 0.25–1.22</a:t>
            </a:r>
            <a:endParaRPr sz="867">
              <a:solidFill>
                <a:srgbClr val="1E2A36"/>
              </a:solidFill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329C646-E1C9-36B2-0166-859596C6F610}"/>
              </a:ext>
            </a:extLst>
          </p:cNvPr>
          <p:cNvSpPr/>
          <p:nvPr/>
        </p:nvSpPr>
        <p:spPr>
          <a:xfrm>
            <a:off x="7355752" y="4029704"/>
            <a:ext cx="1741753" cy="7592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A23D00F-B766-E9E1-4369-8EE0F5ECE55F}"/>
              </a:ext>
            </a:extLst>
          </p:cNvPr>
          <p:cNvSpPr/>
          <p:nvPr/>
        </p:nvSpPr>
        <p:spPr>
          <a:xfrm>
            <a:off x="1291398" y="1300645"/>
            <a:ext cx="2038804" cy="9106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s"/>
              <a:t>Conclusiones: </a:t>
            </a:r>
            <a:endParaRPr/>
          </a:p>
        </p:txBody>
      </p:sp>
      <p:sp>
        <p:nvSpPr>
          <p:cNvPr id="232" name="Google Shape;232;p3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indent="-406390">
              <a:buClr>
                <a:schemeClr val="dk1"/>
              </a:buClr>
              <a:buSzPts val="1200"/>
              <a:buAutoNum type="arabicPeriod"/>
            </a:pPr>
            <a:r>
              <a:rPr lang="es" sz="1600">
                <a:solidFill>
                  <a:schemeClr val="dk1"/>
                </a:solidFill>
              </a:rPr>
              <a:t>La </a:t>
            </a:r>
            <a:r>
              <a:rPr lang="es" sz="1600" b="1">
                <a:solidFill>
                  <a:schemeClr val="dk1"/>
                </a:solidFill>
              </a:rPr>
              <a:t>PR podría aportar beneficio oncológico</a:t>
            </a:r>
            <a:r>
              <a:rPr lang="es" sz="1600">
                <a:solidFill>
                  <a:schemeClr val="dk1"/>
                </a:solidFill>
              </a:rPr>
              <a:t> cuando se + MTS en pacientes seleccionados con cáncer de próstata oligometastásico de bajo volumen.</a:t>
            </a:r>
            <a:endParaRPr sz="1600">
              <a:solidFill>
                <a:schemeClr val="dk1"/>
              </a:solidFill>
            </a:endParaRPr>
          </a:p>
          <a:p>
            <a:pPr indent="-406390">
              <a:buClr>
                <a:schemeClr val="dk1"/>
              </a:buClr>
              <a:buSzPts val="1200"/>
              <a:buAutoNum type="arabicPeriod"/>
            </a:pPr>
            <a:r>
              <a:rPr lang="es" sz="1600">
                <a:solidFill>
                  <a:schemeClr val="dk1"/>
                </a:solidFill>
              </a:rPr>
              <a:t>El principal hallazgo fue una </a:t>
            </a:r>
            <a:r>
              <a:rPr lang="es" sz="1600" b="1">
                <a:solidFill>
                  <a:schemeClr val="dk1"/>
                </a:solidFill>
              </a:rPr>
              <a:t>menor mortalidad cáncer-específica</a:t>
            </a:r>
            <a:r>
              <a:rPr lang="es" sz="1600">
                <a:solidFill>
                  <a:schemeClr val="dk1"/>
                </a:solidFill>
              </a:rPr>
              <a:t>, con una reducción absoluta de aproximadamente 10% a 5 años.</a:t>
            </a:r>
            <a:endParaRPr sz="1600">
              <a:solidFill>
                <a:schemeClr val="dk1"/>
              </a:solidFill>
            </a:endParaRPr>
          </a:p>
          <a:p>
            <a:pPr indent="-406390">
              <a:buClr>
                <a:schemeClr val="dk1"/>
              </a:buClr>
              <a:buSzPts val="1200"/>
              <a:buAutoNum type="arabicPeriod"/>
            </a:pPr>
            <a:r>
              <a:rPr lang="es" sz="1600">
                <a:solidFill>
                  <a:schemeClr val="dk1"/>
                </a:solidFill>
              </a:rPr>
              <a:t>Este beneficio </a:t>
            </a:r>
            <a:r>
              <a:rPr lang="es" sz="1600" b="1">
                <a:solidFill>
                  <a:schemeClr val="dk1"/>
                </a:solidFill>
              </a:rPr>
              <a:t>no se tradujo en una reducción demostrada de la progresión clínica ni en una mejoría estadísticamente significativa de la supervivencia global</a:t>
            </a:r>
            <a:r>
              <a:rPr lang="es" sz="1600">
                <a:solidFill>
                  <a:schemeClr val="dk1"/>
                </a:solidFill>
              </a:rPr>
              <a:t>.</a:t>
            </a:r>
            <a:endParaRPr sz="1600">
              <a:solidFill>
                <a:schemeClr val="dk1"/>
              </a:solidFill>
            </a:endParaRPr>
          </a:p>
          <a:p>
            <a:pPr indent="-406390">
              <a:buClr>
                <a:schemeClr val="dk1"/>
              </a:buClr>
              <a:buSzPts val="1200"/>
              <a:buAutoNum type="arabicPeriod"/>
            </a:pPr>
            <a:r>
              <a:rPr lang="es" sz="1600">
                <a:solidFill>
                  <a:schemeClr val="dk1"/>
                </a:solidFill>
              </a:rPr>
              <a:t>La Qtx  añade </a:t>
            </a:r>
            <a:r>
              <a:rPr lang="es" sz="1600" b="1">
                <a:solidFill>
                  <a:schemeClr val="dk1"/>
                </a:solidFill>
              </a:rPr>
              <a:t>morbilidad relevante</a:t>
            </a:r>
            <a:r>
              <a:rPr lang="es" sz="1600">
                <a:solidFill>
                  <a:schemeClr val="dk1"/>
                </a:solidFill>
              </a:rPr>
              <a:t>, por lo que la selección del paciente es fundamental.</a:t>
            </a:r>
            <a:endParaRPr sz="1600">
              <a:solidFill>
                <a:schemeClr val="dk1"/>
              </a:solidFill>
            </a:endParaRPr>
          </a:p>
          <a:p>
            <a:pPr indent="-406390">
              <a:buClr>
                <a:schemeClr val="dk1"/>
              </a:buClr>
              <a:buSzPts val="1200"/>
              <a:buAutoNum type="arabicPeriod"/>
            </a:pPr>
            <a:r>
              <a:rPr lang="es" sz="1600">
                <a:solidFill>
                  <a:schemeClr val="dk1"/>
                </a:solidFill>
              </a:rPr>
              <a:t>Los resultados son </a:t>
            </a:r>
            <a:r>
              <a:rPr lang="es" sz="1600" b="1">
                <a:solidFill>
                  <a:schemeClr val="dk1"/>
                </a:solidFill>
              </a:rPr>
              <a:t>prometedores, pero no definitivos</a:t>
            </a:r>
            <a:r>
              <a:rPr lang="es" sz="1600">
                <a:solidFill>
                  <a:schemeClr val="dk1"/>
                </a:solidFill>
              </a:rPr>
              <a:t>, debido al cierre precoz del estudio y al bajo tamaño muestral.</a:t>
            </a:r>
            <a:endParaRPr sz="1600">
              <a:solidFill>
                <a:schemeClr val="dk1"/>
              </a:solidFill>
            </a:endParaRPr>
          </a:p>
          <a:p>
            <a:pPr indent="-406390">
              <a:buClr>
                <a:schemeClr val="dk1"/>
              </a:buClr>
              <a:buSzPts val="1200"/>
              <a:buAutoNum type="arabicPeriod"/>
            </a:pPr>
            <a:r>
              <a:rPr lang="es" sz="1600">
                <a:solidFill>
                  <a:schemeClr val="dk1"/>
                </a:solidFill>
              </a:rPr>
              <a:t>RAMPP </a:t>
            </a:r>
            <a:r>
              <a:rPr lang="es" sz="1600" b="1">
                <a:solidFill>
                  <a:schemeClr val="dk1"/>
                </a:solidFill>
              </a:rPr>
              <a:t>respalda el concepto de tratamiento local del tumor primario</a:t>
            </a:r>
            <a:r>
              <a:rPr lang="es" sz="1600">
                <a:solidFill>
                  <a:schemeClr val="dk1"/>
                </a:solidFill>
              </a:rPr>
              <a:t> en enfermedad oligometastásica, pero no establece todavía la prostatectomía radical como estándar universal.</a:t>
            </a:r>
            <a:endParaRPr sz="1600"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sz="2667">
              <a:solidFill>
                <a:schemeClr val="dk1"/>
              </a:solidFill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467" y="6606152"/>
            <a:ext cx="17997928" cy="37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>
          <a:extLst>
            <a:ext uri="{FF2B5EF4-FFF2-40B4-BE49-F238E27FC236}">
              <a16:creationId xmlns:a16="http://schemas.microsoft.com/office/drawing/2014/main" id="{F56A0361-74AC-2F80-E358-0F7C5BAAC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>
            <a:extLst>
              <a:ext uri="{FF2B5EF4-FFF2-40B4-BE49-F238E27FC236}">
                <a16:creationId xmlns:a16="http://schemas.microsoft.com/office/drawing/2014/main" id="{765C75C3-89B4-515B-6796-31134192AF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427700"/>
            <a:ext cx="11360800" cy="763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990"/>
            </a:pPr>
            <a:r>
              <a:rPr lang="es-MX" sz="3573" dirty="0">
                <a:solidFill>
                  <a:srgbClr val="12263A"/>
                </a:solidFill>
              </a:rPr>
              <a:t>COMENTARIOS</a:t>
            </a:r>
            <a:endParaRPr sz="3573" dirty="0">
              <a:solidFill>
                <a:srgbClr val="12263A"/>
              </a:solidFill>
            </a:endParaRPr>
          </a:p>
          <a:p>
            <a:pPr>
              <a:buSzPts val="990"/>
            </a:pPr>
            <a:endParaRPr sz="3360" dirty="0"/>
          </a:p>
        </p:txBody>
      </p:sp>
      <p:pic>
        <p:nvPicPr>
          <p:cNvPr id="78" name="Google Shape;78;p16">
            <a:extLst>
              <a:ext uri="{FF2B5EF4-FFF2-40B4-BE49-F238E27FC236}">
                <a16:creationId xmlns:a16="http://schemas.microsoft.com/office/drawing/2014/main" id="{D5546CCC-8CA2-2D2F-0E7E-ED8A8E7755E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467" y="6606152"/>
            <a:ext cx="17997928" cy="3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>
            <a:extLst>
              <a:ext uri="{FF2B5EF4-FFF2-40B4-BE49-F238E27FC236}">
                <a16:creationId xmlns:a16="http://schemas.microsoft.com/office/drawing/2014/main" id="{56F2ED01-E1CF-BEA8-945D-C83B0EC64C63}"/>
              </a:ext>
            </a:extLst>
          </p:cNvPr>
          <p:cNvSpPr txBox="1"/>
          <p:nvPr/>
        </p:nvSpPr>
        <p:spPr>
          <a:xfrm>
            <a:off x="5886967" y="2401765"/>
            <a:ext cx="533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 dirty="0">
              <a:solidFill>
                <a:srgbClr val="1155CC"/>
              </a:solidFill>
            </a:endParaRPr>
          </a:p>
        </p:txBody>
      </p:sp>
      <p:sp>
        <p:nvSpPr>
          <p:cNvPr id="2" name="Google Shape;96;p18">
            <a:extLst>
              <a:ext uri="{FF2B5EF4-FFF2-40B4-BE49-F238E27FC236}">
                <a16:creationId xmlns:a16="http://schemas.microsoft.com/office/drawing/2014/main" id="{0118926D-4DF7-2E50-C7DF-78C6E9437A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3367" y="1363851"/>
            <a:ext cx="11360800" cy="524230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62500" lnSpcReduction="20000"/>
          </a:bodyPr>
          <a:lstStyle/>
          <a:p>
            <a:pPr marL="0" indent="0" algn="just">
              <a:spcAft>
                <a:spcPts val="1600"/>
              </a:spcAft>
              <a:buNone/>
            </a:pPr>
            <a:r>
              <a:rPr lang="es-MX" b="1" dirty="0">
                <a:solidFill>
                  <a:srgbClr val="00B050"/>
                </a:solidFill>
              </a:rPr>
              <a:t>A FAVOR: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b="1" dirty="0">
                <a:solidFill>
                  <a:srgbClr val="00B050"/>
                </a:solidFill>
              </a:rPr>
              <a:t>Mejoró supervivencia cáncer específica el manejo con prostatectomía radical (PR)</a:t>
            </a:r>
          </a:p>
          <a:p>
            <a:pPr marL="0" indent="0" algn="just">
              <a:spcAft>
                <a:spcPts val="1600"/>
              </a:spcAft>
              <a:buNone/>
            </a:pPr>
            <a:r>
              <a:rPr lang="es-MX" dirty="0">
                <a:solidFill>
                  <a:schemeClr val="dk1"/>
                </a:solidFill>
              </a:rPr>
              <a:t>EN CONTRA: 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No reclutó la cantidad de pacientes planificada (sólo 26%)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Imágenes no homogéneas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No demostró diferencias en supervivencia global, ni en progresión </a:t>
            </a:r>
          </a:p>
          <a:p>
            <a:pPr marL="0" indent="0" algn="just">
              <a:spcAft>
                <a:spcPts val="1600"/>
              </a:spcAft>
              <a:buNone/>
            </a:pPr>
            <a:endParaRPr lang="es-MX" dirty="0">
              <a:solidFill>
                <a:schemeClr val="dk1"/>
              </a:solidFill>
            </a:endParaRPr>
          </a:p>
          <a:p>
            <a:pPr marL="0" indent="0" algn="just">
              <a:spcAft>
                <a:spcPts val="1600"/>
              </a:spcAft>
              <a:buNone/>
            </a:pPr>
            <a:r>
              <a:rPr lang="es-MX" dirty="0">
                <a:solidFill>
                  <a:schemeClr val="dk1"/>
                </a:solidFill>
              </a:rPr>
              <a:t>CONCLUSIÓN: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Puede realizarse PR en pacientes muy seleccionados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Está más documentada la Radioterapia como control local, en tumor de próstata avanzado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El cáncer de próstata </a:t>
            </a:r>
            <a:r>
              <a:rPr lang="es-MX" dirty="0" err="1">
                <a:solidFill>
                  <a:schemeClr val="dk1"/>
                </a:solidFill>
              </a:rPr>
              <a:t>oligometastásico</a:t>
            </a:r>
            <a:r>
              <a:rPr lang="es-MX" dirty="0">
                <a:solidFill>
                  <a:schemeClr val="dk1"/>
                </a:solidFill>
              </a:rPr>
              <a:t> tiene un manejo poco claro</a:t>
            </a:r>
          </a:p>
          <a:p>
            <a:pPr marL="457200" indent="-457200" algn="just">
              <a:spcAft>
                <a:spcPts val="1600"/>
              </a:spcAft>
            </a:pPr>
            <a:r>
              <a:rPr lang="es-MX" dirty="0">
                <a:solidFill>
                  <a:schemeClr val="dk1"/>
                </a:solidFill>
              </a:rPr>
              <a:t>Se puede manejar como cáncer de próstata metastásico de bajo riesgo, el cual tiene más evidencia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15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6551A-3586-49BD-A769-0C2FF20DA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9493"/>
            <a:ext cx="9144000" cy="2387600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7C1F41-0A87-4364-93AA-AB5F06A01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39168"/>
            <a:ext cx="9144000" cy="1655762"/>
          </a:xfrm>
        </p:spPr>
        <p:txBody>
          <a:bodyPr/>
          <a:lstStyle/>
          <a:p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DA4CA9F-1BD6-4944-9E2C-D07509C61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" t="15081" r="1949" b="6645"/>
          <a:stretch/>
        </p:blipFill>
        <p:spPr>
          <a:xfrm>
            <a:off x="-1" y="-1"/>
            <a:ext cx="12456723" cy="666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28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368</Words>
  <Application>Microsoft Macintosh PowerPoint</Application>
  <PresentationFormat>Panorámica</PresentationFormat>
  <Paragraphs>44</Paragraphs>
  <Slides>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INTRODUCCIÓN </vt:lpstr>
      <vt:lpstr>METODOLOGÍA </vt:lpstr>
      <vt:lpstr>Resultados:</vt:lpstr>
      <vt:lpstr>Presentación de PowerPoint</vt:lpstr>
      <vt:lpstr>Conclusiones: </vt:lpstr>
      <vt:lpstr>COMENTARIOS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RODOLFO VARELA</dc:creator>
  <cp:lastModifiedBy>Maria Ines Ruiz Londoño</cp:lastModifiedBy>
  <cp:revision>8</cp:revision>
  <dcterms:created xsi:type="dcterms:W3CDTF">2026-09-23T01:25:44Z</dcterms:created>
  <dcterms:modified xsi:type="dcterms:W3CDTF">2026-10-02T22:28:04Z</dcterms:modified>
</cp:coreProperties>
</file>